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embeddedFontLst>
    <p:embeddedFont>
      <p:font typeface="Noto Sans SC" panose="020B0200000000000000" charset="-122"/>
      <p:regular r:id="rId33"/>
    </p:embeddedFont>
    <p:embeddedFont>
      <p:font typeface="微软雅黑" panose="020B0503020204020204" charset="-122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1277" y="1525651"/>
            <a:ext cx="7121571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智链通达：AI驱动的全渠道物流协同解决方案</a:t>
            </a:r>
            <a:endParaRPr lang="en-US" sz="54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0327" y="5416866"/>
            <a:ext cx="3371850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2025-04-23</a:t>
            </a:r>
            <a:endParaRPr lang="en-US" sz="2025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模块化策略容器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采用联邦学习框架持续吸收各场景运营数据，使预测模型在保持数据隔离前提下实现周级迭代，预测准确率年均提升15个百分点。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增量学习能力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极端场景仿真沙盒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内置基于Agent的仿真系统，可模拟疫情封控、自然灾害等200+极端场景，提前验证应急预案，确保系统鲁棒性达99.99% SLA。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将算法封装为可插拔的标准化组件，通过配置化方式快速适配医药冷链、大宗商品、跨境电商等12类行业场景，实施周期缩短70%。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多场景适配技术优势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7007" y="-112149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0902" y="-102387"/>
            <a:ext cx="3926719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PART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86130" y="1852017"/>
            <a:ext cx="8920950" cy="232611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AI核心技术体系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802113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动态路径优化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基于实时交通数据、天气信息和历史运输记录，采用强化学习算法动态调整运输路线，平均降低17%运输耗时，减少8%燃油消耗。系统每5分钟刷新一次最优路径方案，支持突发路况的应急重规划。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智能调度算法引擎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15082" b="15082"/>
          <a:stretch>
            <a:fillRect/>
          </a:stretch>
        </p:blipFill>
        <p:spPr>
          <a:xfrm>
            <a:off x="570387" y="4616837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638448" y="3162514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多目标运力分配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通过混合整数规划模型，同时优化车辆装载率（提升至92%）、司机工作时长合规性（100%达标）和客户时效承诺（准时率达98.5%）。算法支持3000+运输节点的秒级决策。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514431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弹性资源调度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构建数字孪生仿真系统，模拟双11等高峰期的运力缺口，提前72小时协调社会运力资源。2023年大促期间实现临时运力扩容40%且成本增幅控制在15%以内。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10324" b="10324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融合电商平台销售数据、社交媒体舆情分析和宏观经济指标，建立LSTM神经网络预测模型，将区域级需求预测准确率提升至89%（传统方法仅65%）。特别擅长捕捉直播带货等突发流量带来的物流需求激增。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需求预测与资源匹配模型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多维度需求感知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基于200+维度数据（包括历史履约率、质量抽检合格率、产能弹性等）构建供应商能力图谱，实现动态评分排名。2023年帮助客户淘汰23%低效供应商，采购成本下降12%。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供应商智能评级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通过图神经网络建立分布式仓库间的库存调拨模型，结合实时运力数据生成最优补货方案。某快消品牌应用后区域仓断货率从7.2%降至1.8%，周转天数缩短5.3天。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库存-运力联动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3" name="AutoShape 3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6" name="Connector 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跨平台数据协同机制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t="27821" b="27821"/>
          <a:stretch>
            <a:fillRect/>
          </a:stretch>
        </p:blipFill>
        <p:spPr>
          <a:xfrm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t="25993" b="25993"/>
          <a:stretch>
            <a:fillRect/>
          </a:stretch>
        </p:blipFill>
        <p:spPr>
          <a:xfrm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100000"/>
          </a:blip>
          <a:srcRect t="27854" b="27854"/>
          <a:stretch>
            <a:fillRect/>
          </a:stretch>
        </p:blipFill>
        <p:spPr>
          <a:xfrm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异构数据标准化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实时决策中台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区块链存证溯源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开发物流数据中间件，支持EDI、API、IoT设备等12类数据源的自动解析转换，实现订单、运输、仓储等8大业务系统的字段级映射。每日处理2000万+数据点的清洗对齐。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在跨境物流场景部署联盟链，实现报关单、质检报告等关键单据的分布式存证。2023年某汽车零部件项目将清关文件校验时间从72小时压缩至4小时，纠纷率下降90%。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构建流批一体数据处理架构，支持千万级TPS的实时数据分析。通过Flink计算引擎实现运输异常（如温控超标）的15秒内预警响应，较传统方案提速60倍。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7007" y="-112149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0902" y="-102387"/>
            <a:ext cx="3926719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PART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86130" y="1852017"/>
            <a:ext cx="8920950" cy="232611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全渠道协同场景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电商物流实时响应应用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359506" y="4517934"/>
            <a:ext cx="3685376" cy="16482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253085" y="4517934"/>
            <a:ext cx="3685376" cy="16482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140629" y="4517934"/>
            <a:ext cx="3685376" cy="164829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768509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通过AI算法实时分析订单量、交通状况及仓库分布，自动生成最优配送路径，提升末端配送效率20%以上，实现"分钟级"路由调整能力。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506217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动态路由优化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9769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智能爆仓预警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6784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无人仓协同作业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59984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基于历史销售数据与实时库存监控，构建预测模型提前72小时预警爆仓风险，联动供应商调整备货策略，将仓储周转率提升35%。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30135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应用计算机视觉与机械臂控制技术，实现包裹自动分拣、称重、贴标一体化处理，单日峰值处理能力达50万件，错误率低于0.01%。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跨境供应链智能衔接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智能通关引擎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整合HS编码数据库与报关规则，自动生成合规申报材料，将传统3天的通关流程压缩至4小时，同步实现98%的申报准确率。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多式联运调度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海外仓网络优化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融合海运、空运、中欧班列等运输数据，通过强化学习算法动态匹配最优运输组合，降低跨境物流成本30%的同时缩短15%运输周期。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基于跨境电商平台的销售预测数据，智能分配SKU至全球12个核心枢纽仓，实现80%的订单可72小时内本土化交付。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7125" r="17125"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制造业物流透明化管控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8125" r="38125"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应用物联网传感器与区块链技术，实时追踪原材料采购、生产配送、成品出库全流程，异常事件系统自动触发纠偏机制。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全链路可视化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部署AGV机器人集群与5G室内定位系统，实现原材料自动齐套配送至生产线，使厂内物流效率提升40%，停工待料率下降至0.5%以下。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智能厂内物流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构建包含2000+供应商的数字化网络，通过EDI数据交换实现自动补货、质量追溯与结算对账，将供应链响应速度提升60%。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供应商协同平台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7007" y="-112149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05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0902" y="-102387"/>
            <a:ext cx="3926719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PART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86130" y="1852017"/>
            <a:ext cx="8920950" cy="232611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实施路径与效益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-97435"/>
            <a:ext cx="9411839" cy="1680832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9600" b="1">
                <a:solidFill>
                  <a:srgbClr val="FFFFFF">
                    <a:alpha val="8627"/>
                    <a:alpha val="9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CATALOGUE</a:t>
            </a:r>
            <a:endParaRPr lang="en-US" sz="9600" b="1">
              <a:solidFill>
                <a:srgbClr val="FFFFFF">
                  <a:alpha val="8627"/>
                  <a:alpha val="9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281" y="742980"/>
            <a:ext cx="3679714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5175" b="1">
                <a:solidFill>
                  <a:srgbClr val="A2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  录</a:t>
            </a:r>
            <a:endParaRPr lang="en-US" sz="5175" b="1">
              <a:solidFill>
                <a:srgbClr val="A2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35133" y="2770078"/>
            <a:ext cx="771525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6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43125" y="2813789"/>
            <a:ext cx="1908143" cy="9222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行业现状与机遇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4857" y="2770078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6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12606" y="2813789"/>
            <a:ext cx="1905000" cy="9222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解决方案全景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45768" y="2770078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6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73610" y="2813789"/>
            <a:ext cx="1905000" cy="9222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AI核心技术体系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0135" y="4420791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6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46268" y="4435078"/>
            <a:ext cx="1905000" cy="9810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全渠道协同场景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74857" y="4420791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05</a:t>
            </a:r>
            <a:endParaRPr lang="en-US" sz="6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12606" y="4475668"/>
            <a:ext cx="1905000" cy="8998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实施路径与效益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045768" y="4420791"/>
            <a:ext cx="914400" cy="100965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06</a:t>
            </a:r>
            <a:endParaRPr lang="en-US" sz="6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073610" y="4475668"/>
            <a:ext cx="1905000" cy="8998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战略合作与展望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802113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试点验证阶段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选择典型业务场景进行小范围试点，通过3-6个月验证AI算法在订单分拣、路径优化等环节的准确率（目标达到92%+），同步完成ERP/WMS/TMS等系统API对接测试，建立跨系统数据标准接口规范。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系统部署三阶段策略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12223" b="12223"/>
          <a:stretch>
            <a:fillRect/>
          </a:stretch>
        </p:blipFill>
        <p:spPr>
          <a:xfrm>
            <a:off x="570387" y="4616837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638448" y="3162514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规模化推广阶段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基于试点数据模型迭代优化，分区域部署智能调度中枢和边缘计算节点，实现全国50+仓配中心的自动化任务分发，构建包含200+决策变量的动态优化模型，支持日均百万级订单处理能力。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514431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生态融合阶段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对接第三方物流平台和供应商系统，通过区块链技术建立联盟链，实现供应链金融、电子合同等增值服务嵌入，形成覆盖采购、生产、销售全链路的数字孪生体系。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10334" b="10334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客户运营效率提升实证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仓储作业效能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库存周转加速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运输调度优化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某家电企业应用视觉分拣机器人后，错拣率从1.2%降至0.3%，人均处理效率提升40%，夜间无人值守仓的盘点准确率实现99.97%，年度仓储成本降低1800万元。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为快消品客户构建的智能调度系统，使车辆装载率从68%提升至89%，动态路径规划减少17%的空驶里程，燃油成本同比下降22%，客户投诉率下降35个百分点。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通过需求预测AI模型，某零售企业季节性商品库存周转天数从45天缩短至28天，滞销品占比由12%降至6%，实现库存资金占用减少1.2亿元。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包含30%的智能硬件投入（AGV/无人机等）、45%的软件系统开发（含AI算法授权费）、25%的流程改造培训，典型客户3年TCO约800-1200万元，回收周期18-24个月。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全生命周期ROI分析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实施成本结构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除直接成本节约外，客户商誉提升带来5-8%的订单增长，数据资产沉淀形成供应链征信评级能力，可降低融资成本1.5-2个点，应急响应速度提升带来的客户保留价值年均超300万元。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隐性收益量化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5年周期内通过持续算法迭代可使运营边际成本递减20-30%，预测性维护减少设备停机损失15%，碳足迹追踪系统创造的ESG价值可转化为银行绿色信贷优惠。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长期价值指标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7007" y="-112149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06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0902" y="-102387"/>
            <a:ext cx="3926719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PART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86130" y="1852017"/>
            <a:ext cx="8920950" cy="232611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战略合作与展望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生态伙伴共建计划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808710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技术协同整合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3628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与物流设备制造商、云计算服务商及物联网企业深度合作，通过API接口标准化实现系统无缝对接，例如联合开发智能分拣机器人、自动化仓储管理系统，提升全链路效率。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71107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数据共享联盟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35991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建立行业数据池，联合电商平台、运输企业共享实时货运数据，利用联邦学习技术优化路径预测与库存分配，降低整体物流成本15%-20%。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l="21875" r="21875"/>
          <a:stretch>
            <a:fillRect/>
          </a:stretch>
        </p:blipFill>
        <p:spPr>
          <a:xfrm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56723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孵化创新项目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92150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设立联合创新实验室，针对冷链物流、跨境通关等场景孵化AI解决方案，如基于区块链的温控溯源系统，确保生鲜商品全程可监控。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l="16675" r="16675"/>
          <a:stretch>
            <a:fillRect/>
          </a:stretch>
        </p:blipFill>
        <p:spPr>
          <a:xfrm>
            <a:off x="9341840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算法持续迭代路线图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359506" y="4517934"/>
            <a:ext cx="3685376" cy="16482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t="20047" b="20047"/>
          <a:stretch>
            <a:fillRect/>
          </a:stretch>
        </p:blipFill>
        <p:spPr>
          <a:xfrm>
            <a:off x="4253085" y="4517934"/>
            <a:ext cx="3685376" cy="16482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140629" y="4517934"/>
            <a:ext cx="3685376" cy="164829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768509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引入强化学习模型，结合实时交通、天气及订单密度数据，动态调整配送路径，将末端配送时效误差控制在±5分钟内。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506217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动态路由优化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9769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需求预测升级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6784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异常检测系统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59984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融合时间序列分析与因果推理算法，提升区域性货量预测准确率至92%，支持客户提前3周锁定运力资源。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30135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开发多模态AI监控模块，通过图像识别（破损包装）与声纹分析（设备异响）实现物流环节的自动化故障预警，减少30%人工巡检成本。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多枢纽节点建设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集成各国海关规则引擎，自动生成报关单据并预审资质文件，将传统清关时间从48小时压缩至4小时，尤其适用于高时效跨境电商。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跨境通关AI助手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本地化运营团队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联合当地物流商组建混合所有制公司，提供语言定制化客服与末端配送方案，例如中东地区的斋月夜间配送专线，提升区域市场渗透率。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在东南亚、欧洲及北美设立智能物流枢纽，部署本地化服务器与合规数据库，满足GDPR等数据主权要求，实现72小时内全球可达。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全球化服务网络布局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531" y="3667364"/>
            <a:ext cx="6962775" cy="5143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感谢观看</a:t>
            </a:r>
            <a:endParaRPr lang="en-US" sz="21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531" y="2290224"/>
            <a:ext cx="7439025" cy="1266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56000"/>
              </a:lnSpc>
            </a:pPr>
            <a:r>
              <a:rPr lang="en-US" sz="9000" b="1">
                <a:solidFill>
                  <a:srgbClr val="A2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THANKS</a:t>
            </a:r>
            <a:endParaRPr lang="en-US" sz="9000" b="1">
              <a:solidFill>
                <a:srgbClr val="A2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7007" y="-112149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0902" y="-102387"/>
            <a:ext cx="3926719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PART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86130" y="1852017"/>
            <a:ext cx="8920950" cy="232611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行业现状与机遇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3" name="AutoShape 3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6" name="Connector 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物流行业核心痛点分析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t="16781" b="16781"/>
          <a:stretch>
            <a:fillRect/>
          </a:stretch>
        </p:blipFill>
        <p:spPr>
          <a:xfrm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t="16781" b="16781"/>
          <a:stretch>
            <a:fillRect/>
          </a:stretch>
        </p:blipFill>
        <p:spPr>
          <a:xfrm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高运营成本与低效资源分配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多系统数据孤岛现象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供应链响应滞后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1815305"/>
            <a:ext cx="6136741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传统物流企业面临车辆空驶率高达30%-40%的问题，人工调度效率低下导致运输成本占比超过总成本的60%。仓储环节中，人工分拣错误率普遍在3%-5%，显著影响履约质量。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554425"/>
            <a:ext cx="612447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当前供应链预测主要依赖历史数据，对突发性需求波动（如电商大促）的应对延迟超过48小时。国际物流中，因港口拥堵预测不准导致的集装箱滞留成本年均增加25%。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5293419"/>
            <a:ext cx="6112200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75%的中大型物流企业使用5个以上独立管理系统，订单、仓储、运输数据同步延迟达6-12小时，跨渠道协同效率损失约15%-20%。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全渠道融合技术发展趋势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数字孪生技术深度应用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领先企业如DHL已构建覆盖2000+节点的物流数字孪生网络，通过实时仿真将仓库选址决策时间从周级缩短至小时级，动态路由优化使末端配送时效提升28%。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区块链赋能的信任机制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5G+边缘计算组网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马士基与IBM合作的TradeLens平台已接入全球100+港口，区块链存证使跨境单据处理时间从5-10天压缩至24小时内，欺诈风险降低67%。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顺丰在华南试点5G专网仓库，AGV机器人通信延迟降至10ms以下，分拣线吞吐量提升40%，设备协同效率突破传统WiFi网络的技术天花板。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4648" r="14648"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175525" y="1669708"/>
            <a:ext cx="5229225" cy="3819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5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AI+物流市场高速增长</a:t>
            </a: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2019-2025年市场规模从15.9亿元跃升至97.3亿元，年均增速达44%，显示技术驱动的爆发式增长潜力。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5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智慧物流规模突破万亿级</a:t>
            </a: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2025年市场规模预计超1万亿元，较2022年（7000亿元）实现42.9%的复合增长，反映技术融合（AI+物联网）的规模化效应。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5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行业渗透率持续提升</a:t>
            </a: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2025年AI技术渗透率将突破50%（当前37%），其中运输场景应用率近80%，</a:t>
            </a:r>
            <a:r>
              <a:rPr lang="en-US" sz="15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凸显智能调度与自动化装备的核心价值</a:t>
            </a: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50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头部企业示范效应显著</a:t>
            </a: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智慧港口等场景通过AI赋能实现40%+效率提升（如江门高新港），验证技术落地对行业升级的推动作用。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54963" y="331168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575049" y="337743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89125" y="339460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799768" y="348430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04945" y="344297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54963" y="448942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75049" y="455517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89125" y="457233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799768" y="466203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904945" y="462070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454963" y="566715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575049" y="573291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689125" y="575007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9768" y="583977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904945" y="579844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454963" y="684489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575049" y="691064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689125" y="692781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799768" y="701751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904945" y="697618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094842" y="93878"/>
            <a:ext cx="1000125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AI驱动的市场机会挖掘</a:t>
            </a:r>
            <a:endParaRPr lang="en-US" sz="3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7007" y="-112149"/>
            <a:ext cx="2051957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470902" y="-102387"/>
            <a:ext cx="3926719" cy="1842306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A2FFFF">
                    <a:alpha val="100000"/>
                  </a:srgbClr>
                </a:solidFill>
                <a:highlight>
                  <a:srgbClr val="000000">
                    <a:alpha val="0"/>
                  </a:srgbClr>
                </a:highlight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PART</a:t>
            </a:r>
            <a:endParaRPr lang="en-US" sz="6600" b="1">
              <a:solidFill>
                <a:srgbClr val="A2FFFF">
                  <a:alpha val="100000"/>
                </a:srgbClr>
              </a:solidFill>
              <a:highlight>
                <a:srgbClr val="000000">
                  <a:alpha val="0"/>
                </a:srgbClr>
              </a:highlight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986130" y="1852017"/>
            <a:ext cx="8920950" cy="232611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解决方案全景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智能协同体系整体架构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t="10244" b="10244"/>
          <a:stretch>
            <a:fillRect/>
          </a:stretch>
        </p:blipFill>
        <p:spPr>
          <a:xfrm>
            <a:off x="359506" y="4517934"/>
            <a:ext cx="3685376" cy="16482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253085" y="4517934"/>
            <a:ext cx="3685376" cy="164829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140629" y="4517934"/>
            <a:ext cx="3685376" cy="164829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768509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采用微服务架构与边缘计算技术，构建包含订单智能分发、资源动态匹配、异常自愈三大核心组件的中央决策系统，实现跨区域、跨主体的实时协同运作。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506217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分布式智能中枢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9769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数字孪生映射层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67842" y="1429809"/>
            <a:ext cx="3517339" cy="4690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混合云技术栈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59984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通过物联网设备全链路数据采集，建立涵盖运输工具、仓储节点、人员设备的虚拟镜像系统，支持分钟级状态更新与三维可视化监控。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30135" y="2355513"/>
            <a:ext cx="2992755" cy="18078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私有云部署核心商业逻辑与敏感数据，公有云弹性扩展算力资源，结合区块链实现多方数据可信共享，满足不同安全等级场景需求。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全链路动态优化模块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0342" r="30342"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集成强化学习与时空预测算法，基于交通状况、天气预警、突发订单等300+动态参数，实现配送路径毫秒级迭代优化，平均降低无效里程23%。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实时路径重规划引擎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应用运筹学中的随机规划模型，同步计算安全库存阈值与最优补货路线，使冷链等时效敏感商品的周转率提升40%以上。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库存-运力联调系统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构建多目标优化框架，通过Pareto前沿分析量化不同服务等级的成本差异，支持客户在5分钟内完成时效-成本组合方案选择。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成本-时效平衡决策树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80C31"/>
      </a:lt1>
      <a:dk2>
        <a:srgbClr val="A2FFFF"/>
      </a:dk2>
      <a:lt2>
        <a:srgbClr val="292C4E"/>
      </a:lt2>
      <a:accent1>
        <a:srgbClr val="4374DF"/>
      </a:accent1>
      <a:accent2>
        <a:srgbClr val="4374DF"/>
      </a:accent2>
      <a:accent3>
        <a:srgbClr val="6A99CD"/>
      </a:accent3>
      <a:accent4>
        <a:srgbClr val="213C75"/>
      </a:accent4>
      <a:accent5>
        <a:srgbClr val="3D73BA"/>
      </a:accent5>
      <a:accent6>
        <a:srgbClr val="5888D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4519</Words>
  <Application>WPS 演示</Application>
  <PresentationFormat>On-screen Show (4:3)</PresentationFormat>
  <Paragraphs>329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Noto Sans SC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A网站制作，小程序开发</cp:lastModifiedBy>
  <cp:revision>2</cp:revision>
  <dcterms:created xsi:type="dcterms:W3CDTF">2006-08-16T00:00:00Z</dcterms:created>
  <dcterms:modified xsi:type="dcterms:W3CDTF">2025-06-23T06:52:31Z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EF2E837A76E64D9ABA00F2E8F006B5D2_12</vt:lpwstr>
  </property>
  <property fmtid="{D5CDD505-2E9C-101B-9397-08002B2CF9AE}" pid="3" name="KSOProductBuildVer">
    <vt:lpwstr>2052-12.1.0.21541</vt:lpwstr>
  </property>
</Properties>
</file>